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7" r:id="rId2"/>
    <p:sldId id="258" r:id="rId3"/>
    <p:sldId id="259" r:id="rId4"/>
    <p:sldId id="261" r:id="rId5"/>
    <p:sldId id="260"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94660"/>
  </p:normalViewPr>
  <p:slideViewPr>
    <p:cSldViewPr snapToGrid="0">
      <p:cViewPr varScale="1">
        <p:scale>
          <a:sx n="84" d="100"/>
          <a:sy n="84"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C3DFF-2BB2-4053-A526-2490B792D5B3}"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64B00-7718-497F-B6D6-488DEA9AF927}" type="slidenum">
              <a:rPr lang="en-US" smtClean="0"/>
              <a:t>‹#›</a:t>
            </a:fld>
            <a:endParaRPr lang="en-US"/>
          </a:p>
        </p:txBody>
      </p:sp>
    </p:spTree>
    <p:extLst>
      <p:ext uri="{BB962C8B-B14F-4D97-AF65-F5344CB8AC3E}">
        <p14:creationId xmlns:p14="http://schemas.microsoft.com/office/powerpoint/2010/main" val="22898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7C99-9DA4-2190-F281-D7424031A0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23A0B-8E8B-5218-37E7-6B2AB2D06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4A9B06-C4A0-A9D0-C982-B3155203782D}"/>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088E9825-C160-347B-8C93-84E97A71228E}"/>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3C706EAC-4EC0-F750-6BC1-42D104347B1A}"/>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256987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AF06-04D3-D321-5354-7DE99779A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A5001-C7E2-591B-FA88-E7352AD9CE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949CD-D8A7-CCDB-B00A-D018145DF176}"/>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6ECA90EB-80FC-12DB-5D9D-79FEE4DC366F}"/>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B2EEAAAF-CDD6-A3AF-94C2-05464EA2C577}"/>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234601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861DA-534B-C3BB-478B-4DEFE7AB03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51B8A6-A62A-D8CF-03F1-CAFF8B10D4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D4714-3680-89BB-8585-2A6D7172F221}"/>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EA8B3F73-79D1-F9EE-F2BD-B0686E66521C}"/>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720FCCC9-B4D3-012B-261B-902FCF24631D}"/>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349946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8CC4-6400-853E-2712-BE131DECC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97947E-5317-4D15-62A2-FB8B6B827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7AF0C-166C-13D3-7A02-39766EF1EF51}"/>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43D67959-CCB0-4417-1233-ABC7A4F30684}"/>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5533939D-CB65-9FC5-1D31-A5FFE197CDDA}"/>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290856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4624-0A9A-DE58-6679-0A550E6F17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8F4258-D289-0FD6-64C4-6BAC2C4616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9B524-8FD7-2BC9-160C-86877BDDB72E}"/>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53C1675C-93C7-5120-0824-03D2B709A9FC}"/>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1AC3B65A-760A-EB46-BA32-1FACD6D6B786}"/>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192113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24CC3-F216-7508-54A3-C5ACCB51E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EF8413-6872-FA40-04CC-DBC166964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DF574-1EE7-D06E-4F94-BCCBA3BA52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577B23-4394-84C7-741B-46723ADF134D}"/>
              </a:ext>
            </a:extLst>
          </p:cNvPr>
          <p:cNvSpPr>
            <a:spLocks noGrp="1"/>
          </p:cNvSpPr>
          <p:nvPr>
            <p:ph type="dt" sz="half" idx="10"/>
          </p:nvPr>
        </p:nvSpPr>
        <p:spPr/>
        <p:txBody>
          <a:bodyPr/>
          <a:lstStyle/>
          <a:p>
            <a:r>
              <a:rPr lang="en-US"/>
              <a:t>2/52026</a:t>
            </a:r>
          </a:p>
        </p:txBody>
      </p:sp>
      <p:sp>
        <p:nvSpPr>
          <p:cNvPr id="6" name="Footer Placeholder 5">
            <a:extLst>
              <a:ext uri="{FF2B5EF4-FFF2-40B4-BE49-F238E27FC236}">
                <a16:creationId xmlns:a16="http://schemas.microsoft.com/office/drawing/2014/main" id="{30C3CECF-594F-E0FF-D3BA-2F6D44E08D47}"/>
              </a:ext>
            </a:extLst>
          </p:cNvPr>
          <p:cNvSpPr>
            <a:spLocks noGrp="1"/>
          </p:cNvSpPr>
          <p:nvPr>
            <p:ph type="ftr" sz="quarter" idx="11"/>
          </p:nvPr>
        </p:nvSpPr>
        <p:spPr/>
        <p:txBody>
          <a:bodyPr/>
          <a:lstStyle/>
          <a:p>
            <a:r>
              <a:rPr lang="en-US"/>
              <a:t>© 2026 by Norbert Doerry                                                                                  This work is licensed via: CC BY 4.0</a:t>
            </a:r>
          </a:p>
        </p:txBody>
      </p:sp>
      <p:sp>
        <p:nvSpPr>
          <p:cNvPr id="7" name="Slide Number Placeholder 6">
            <a:extLst>
              <a:ext uri="{FF2B5EF4-FFF2-40B4-BE49-F238E27FC236}">
                <a16:creationId xmlns:a16="http://schemas.microsoft.com/office/drawing/2014/main" id="{5271DCC2-952E-710E-83A3-120F83BF061A}"/>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250876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959A-1E60-88E3-12A6-E747F3AFE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3AC01-9DCF-BBB3-B089-27EB036988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32DD9-FC55-1A10-7C03-A0CDC69831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B6F509-3153-28CA-1082-A5D223CE5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F6C0F-46FC-70E2-09B4-4153BE137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C965E-096C-366A-466E-9F73248CEAA1}"/>
              </a:ext>
            </a:extLst>
          </p:cNvPr>
          <p:cNvSpPr>
            <a:spLocks noGrp="1"/>
          </p:cNvSpPr>
          <p:nvPr>
            <p:ph type="dt" sz="half" idx="10"/>
          </p:nvPr>
        </p:nvSpPr>
        <p:spPr/>
        <p:txBody>
          <a:bodyPr/>
          <a:lstStyle/>
          <a:p>
            <a:r>
              <a:rPr lang="en-US"/>
              <a:t>2/52026</a:t>
            </a:r>
          </a:p>
        </p:txBody>
      </p:sp>
      <p:sp>
        <p:nvSpPr>
          <p:cNvPr id="8" name="Footer Placeholder 7">
            <a:extLst>
              <a:ext uri="{FF2B5EF4-FFF2-40B4-BE49-F238E27FC236}">
                <a16:creationId xmlns:a16="http://schemas.microsoft.com/office/drawing/2014/main" id="{187EE2D0-FBBA-AEA4-5EBF-DBEAFD92D2AD}"/>
              </a:ext>
            </a:extLst>
          </p:cNvPr>
          <p:cNvSpPr>
            <a:spLocks noGrp="1"/>
          </p:cNvSpPr>
          <p:nvPr>
            <p:ph type="ftr" sz="quarter" idx="11"/>
          </p:nvPr>
        </p:nvSpPr>
        <p:spPr/>
        <p:txBody>
          <a:bodyPr/>
          <a:lstStyle/>
          <a:p>
            <a:r>
              <a:rPr lang="en-US"/>
              <a:t>© 2026 by Norbert Doerry                                                                                  This work is licensed via: CC BY 4.0</a:t>
            </a:r>
          </a:p>
        </p:txBody>
      </p:sp>
      <p:sp>
        <p:nvSpPr>
          <p:cNvPr id="9" name="Slide Number Placeholder 8">
            <a:extLst>
              <a:ext uri="{FF2B5EF4-FFF2-40B4-BE49-F238E27FC236}">
                <a16:creationId xmlns:a16="http://schemas.microsoft.com/office/drawing/2014/main" id="{B7DB73D0-4AC2-7B5E-454E-2AA133760DD6}"/>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45333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07EA-B6E2-A900-E569-F9AB7598B8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D3FB4-85A4-BC59-7B1C-1BF1B5372154}"/>
              </a:ext>
            </a:extLst>
          </p:cNvPr>
          <p:cNvSpPr>
            <a:spLocks noGrp="1"/>
          </p:cNvSpPr>
          <p:nvPr>
            <p:ph type="dt" sz="half" idx="10"/>
          </p:nvPr>
        </p:nvSpPr>
        <p:spPr/>
        <p:txBody>
          <a:bodyPr/>
          <a:lstStyle/>
          <a:p>
            <a:r>
              <a:rPr lang="en-US"/>
              <a:t>2/52026</a:t>
            </a:r>
          </a:p>
        </p:txBody>
      </p:sp>
      <p:sp>
        <p:nvSpPr>
          <p:cNvPr id="4" name="Footer Placeholder 3">
            <a:extLst>
              <a:ext uri="{FF2B5EF4-FFF2-40B4-BE49-F238E27FC236}">
                <a16:creationId xmlns:a16="http://schemas.microsoft.com/office/drawing/2014/main" id="{6C1DB1A4-CA63-70FA-68F4-A93A17068891}"/>
              </a:ext>
            </a:extLst>
          </p:cNvPr>
          <p:cNvSpPr>
            <a:spLocks noGrp="1"/>
          </p:cNvSpPr>
          <p:nvPr>
            <p:ph type="ftr" sz="quarter" idx="11"/>
          </p:nvPr>
        </p:nvSpPr>
        <p:spPr/>
        <p:txBody>
          <a:bodyPr/>
          <a:lstStyle/>
          <a:p>
            <a:r>
              <a:rPr lang="en-US"/>
              <a:t>© 2026 by Norbert Doerry                                                                                  This work is licensed via: CC BY 4.0</a:t>
            </a:r>
          </a:p>
        </p:txBody>
      </p:sp>
      <p:sp>
        <p:nvSpPr>
          <p:cNvPr id="5" name="Slide Number Placeholder 4">
            <a:extLst>
              <a:ext uri="{FF2B5EF4-FFF2-40B4-BE49-F238E27FC236}">
                <a16:creationId xmlns:a16="http://schemas.microsoft.com/office/drawing/2014/main" id="{D42765C1-4F23-3E24-4A17-F898E50C728B}"/>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369789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DB13B-7688-9805-F507-16226BCBF170}"/>
              </a:ext>
            </a:extLst>
          </p:cNvPr>
          <p:cNvSpPr>
            <a:spLocks noGrp="1"/>
          </p:cNvSpPr>
          <p:nvPr>
            <p:ph type="dt" sz="half" idx="10"/>
          </p:nvPr>
        </p:nvSpPr>
        <p:spPr/>
        <p:txBody>
          <a:bodyPr/>
          <a:lstStyle/>
          <a:p>
            <a:r>
              <a:rPr lang="en-US"/>
              <a:t>2/52026</a:t>
            </a:r>
          </a:p>
        </p:txBody>
      </p:sp>
      <p:sp>
        <p:nvSpPr>
          <p:cNvPr id="3" name="Footer Placeholder 2">
            <a:extLst>
              <a:ext uri="{FF2B5EF4-FFF2-40B4-BE49-F238E27FC236}">
                <a16:creationId xmlns:a16="http://schemas.microsoft.com/office/drawing/2014/main" id="{9970AC75-7586-E065-B74E-23D8A9EFFABF}"/>
              </a:ext>
            </a:extLst>
          </p:cNvPr>
          <p:cNvSpPr>
            <a:spLocks noGrp="1"/>
          </p:cNvSpPr>
          <p:nvPr>
            <p:ph type="ftr" sz="quarter" idx="11"/>
          </p:nvPr>
        </p:nvSpPr>
        <p:spPr/>
        <p:txBody>
          <a:bodyPr/>
          <a:lstStyle/>
          <a:p>
            <a:r>
              <a:rPr lang="en-US"/>
              <a:t>© 2026 by Norbert Doerry                                                                                  This work is licensed via: CC BY 4.0</a:t>
            </a:r>
          </a:p>
        </p:txBody>
      </p:sp>
      <p:sp>
        <p:nvSpPr>
          <p:cNvPr id="4" name="Slide Number Placeholder 3">
            <a:extLst>
              <a:ext uri="{FF2B5EF4-FFF2-40B4-BE49-F238E27FC236}">
                <a16:creationId xmlns:a16="http://schemas.microsoft.com/office/drawing/2014/main" id="{25212A63-4BE8-39E3-4CD1-985DACD7F197}"/>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280685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C4BE-8DDC-1275-15E8-53F6F6492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6C3D3-2F3E-074C-B3FE-940E08A0C7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ECDC4C-9777-2EE7-FDAB-85AEEDD80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FE253-0208-0C22-0FEB-D8EB77ECAAB0}"/>
              </a:ext>
            </a:extLst>
          </p:cNvPr>
          <p:cNvSpPr>
            <a:spLocks noGrp="1"/>
          </p:cNvSpPr>
          <p:nvPr>
            <p:ph type="dt" sz="half" idx="10"/>
          </p:nvPr>
        </p:nvSpPr>
        <p:spPr/>
        <p:txBody>
          <a:bodyPr/>
          <a:lstStyle/>
          <a:p>
            <a:r>
              <a:rPr lang="en-US"/>
              <a:t>2/52026</a:t>
            </a:r>
          </a:p>
        </p:txBody>
      </p:sp>
      <p:sp>
        <p:nvSpPr>
          <p:cNvPr id="6" name="Footer Placeholder 5">
            <a:extLst>
              <a:ext uri="{FF2B5EF4-FFF2-40B4-BE49-F238E27FC236}">
                <a16:creationId xmlns:a16="http://schemas.microsoft.com/office/drawing/2014/main" id="{22E4F0C5-3E8D-97F9-675A-1B0A95256159}"/>
              </a:ext>
            </a:extLst>
          </p:cNvPr>
          <p:cNvSpPr>
            <a:spLocks noGrp="1"/>
          </p:cNvSpPr>
          <p:nvPr>
            <p:ph type="ftr" sz="quarter" idx="11"/>
          </p:nvPr>
        </p:nvSpPr>
        <p:spPr/>
        <p:txBody>
          <a:bodyPr/>
          <a:lstStyle/>
          <a:p>
            <a:r>
              <a:rPr lang="en-US"/>
              <a:t>© 2026 by Norbert Doerry                                                                                  This work is licensed via: CC BY 4.0</a:t>
            </a:r>
          </a:p>
        </p:txBody>
      </p:sp>
      <p:sp>
        <p:nvSpPr>
          <p:cNvPr id="7" name="Slide Number Placeholder 6">
            <a:extLst>
              <a:ext uri="{FF2B5EF4-FFF2-40B4-BE49-F238E27FC236}">
                <a16:creationId xmlns:a16="http://schemas.microsoft.com/office/drawing/2014/main" id="{738B8DDF-B563-10EF-26FF-6BE4A4AB9086}"/>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67052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94B5-74A6-AA70-5057-1B1D04E96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1EB151-CBE9-67F0-6130-B13410F7B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8696A1-0A82-7521-2D2B-4984ADE50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35186-2F9E-078E-A122-BA42F044F271}"/>
              </a:ext>
            </a:extLst>
          </p:cNvPr>
          <p:cNvSpPr>
            <a:spLocks noGrp="1"/>
          </p:cNvSpPr>
          <p:nvPr>
            <p:ph type="dt" sz="half" idx="10"/>
          </p:nvPr>
        </p:nvSpPr>
        <p:spPr/>
        <p:txBody>
          <a:bodyPr/>
          <a:lstStyle/>
          <a:p>
            <a:r>
              <a:rPr lang="en-US"/>
              <a:t>2/52026</a:t>
            </a:r>
          </a:p>
        </p:txBody>
      </p:sp>
      <p:sp>
        <p:nvSpPr>
          <p:cNvPr id="6" name="Footer Placeholder 5">
            <a:extLst>
              <a:ext uri="{FF2B5EF4-FFF2-40B4-BE49-F238E27FC236}">
                <a16:creationId xmlns:a16="http://schemas.microsoft.com/office/drawing/2014/main" id="{7DCA6DD4-64A8-6261-D5E1-485F9CA2B0FE}"/>
              </a:ext>
            </a:extLst>
          </p:cNvPr>
          <p:cNvSpPr>
            <a:spLocks noGrp="1"/>
          </p:cNvSpPr>
          <p:nvPr>
            <p:ph type="ftr" sz="quarter" idx="11"/>
          </p:nvPr>
        </p:nvSpPr>
        <p:spPr/>
        <p:txBody>
          <a:bodyPr/>
          <a:lstStyle/>
          <a:p>
            <a:r>
              <a:rPr lang="en-US"/>
              <a:t>© 2026 by Norbert Doerry                                                                                  This work is licensed via: CC BY 4.0</a:t>
            </a:r>
          </a:p>
        </p:txBody>
      </p:sp>
      <p:sp>
        <p:nvSpPr>
          <p:cNvPr id="7" name="Slide Number Placeholder 6">
            <a:extLst>
              <a:ext uri="{FF2B5EF4-FFF2-40B4-BE49-F238E27FC236}">
                <a16:creationId xmlns:a16="http://schemas.microsoft.com/office/drawing/2014/main" id="{E2F81408-CD0E-68ED-060A-5EFD9168753C}"/>
              </a:ext>
            </a:extLst>
          </p:cNvPr>
          <p:cNvSpPr>
            <a:spLocks noGrp="1"/>
          </p:cNvSpPr>
          <p:nvPr>
            <p:ph type="sldNum" sz="quarter" idx="12"/>
          </p:nvPr>
        </p:nvSpPr>
        <p:spPr/>
        <p:txBody>
          <a:bodyPr/>
          <a:lstStyle/>
          <a:p>
            <a:fld id="{13E3B7D2-2C23-477A-B7E5-64419E75BE45}" type="slidenum">
              <a:rPr lang="en-US" smtClean="0"/>
              <a:t>‹#›</a:t>
            </a:fld>
            <a:endParaRPr lang="en-US"/>
          </a:p>
        </p:txBody>
      </p:sp>
    </p:spTree>
    <p:extLst>
      <p:ext uri="{BB962C8B-B14F-4D97-AF65-F5344CB8AC3E}">
        <p14:creationId xmlns:p14="http://schemas.microsoft.com/office/powerpoint/2010/main" val="424980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0195E-FB59-672E-5BAF-9A232FD51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47BBB7-754A-9617-4F0F-D13CE593E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B265C-1285-27D1-6301-57675008F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2/52026</a:t>
            </a:r>
          </a:p>
        </p:txBody>
      </p:sp>
      <p:sp>
        <p:nvSpPr>
          <p:cNvPr id="5" name="Footer Placeholder 4">
            <a:extLst>
              <a:ext uri="{FF2B5EF4-FFF2-40B4-BE49-F238E27FC236}">
                <a16:creationId xmlns:a16="http://schemas.microsoft.com/office/drawing/2014/main" id="{13DDA91B-C8F3-35E0-9C9F-67944859F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DDAF70E4-1957-E67E-1A4E-05B0FD57E6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E3B7D2-2C23-477A-B7E5-64419E75BE45}" type="slidenum">
              <a:rPr lang="en-US" smtClean="0"/>
              <a:t>‹#›</a:t>
            </a:fld>
            <a:endParaRPr lang="en-US"/>
          </a:p>
        </p:txBody>
      </p:sp>
    </p:spTree>
    <p:extLst>
      <p:ext uri="{BB962C8B-B14F-4D97-AF65-F5344CB8AC3E}">
        <p14:creationId xmlns:p14="http://schemas.microsoft.com/office/powerpoint/2010/main" val="304524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oerry.org/norbert/MarineElectricalPowerSystems/index.ht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C01C-FF08-0435-57C1-318B51A8A5AE}"/>
              </a:ext>
            </a:extLst>
          </p:cNvPr>
          <p:cNvSpPr>
            <a:spLocks noGrp="1"/>
          </p:cNvSpPr>
          <p:nvPr>
            <p:ph type="ctrTitle"/>
          </p:nvPr>
        </p:nvSpPr>
        <p:spPr>
          <a:xfrm>
            <a:off x="920452" y="2272275"/>
            <a:ext cx="9841230" cy="2387600"/>
          </a:xfrm>
        </p:spPr>
        <p:txBody>
          <a:bodyPr anchor="ctr">
            <a:noAutofit/>
          </a:bodyPr>
          <a:lstStyle/>
          <a:p>
            <a:r>
              <a:rPr lang="en-US" sz="4400" dirty="0">
                <a:latin typeface="Arial" panose="020B0604020202020204" pitchFamily="34" charset="0"/>
                <a:cs typeface="Arial" panose="020B0604020202020204" pitchFamily="34" charset="0"/>
              </a:rPr>
              <a:t>Load Management</a:t>
            </a:r>
            <a:br>
              <a:rPr lang="en-US" sz="4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Shipboard Power System Fundamentals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Revision of 5 February 2026</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C1640AB-A565-F727-2337-204016324857}"/>
              </a:ext>
            </a:extLst>
          </p:cNvPr>
          <p:cNvSpPr>
            <a:spLocks noGrp="1"/>
          </p:cNvSpPr>
          <p:nvPr>
            <p:ph type="subTitle" idx="1"/>
          </p:nvPr>
        </p:nvSpPr>
        <p:spPr>
          <a:xfrm>
            <a:off x="1524000" y="4910886"/>
            <a:ext cx="8654716" cy="1655762"/>
          </a:xfrm>
        </p:spPr>
        <p:txBody>
          <a:bodyPr/>
          <a:lstStyle/>
          <a:p>
            <a:r>
              <a:rPr lang="en-US" dirty="0"/>
              <a:t>Dr. Norbert Doerry</a:t>
            </a:r>
            <a:br>
              <a:rPr lang="en-US" dirty="0"/>
            </a:br>
            <a:endParaRPr lang="en-US" dirty="0"/>
          </a:p>
        </p:txBody>
      </p:sp>
      <p:sp>
        <p:nvSpPr>
          <p:cNvPr id="6" name="TextBox 5">
            <a:extLst>
              <a:ext uri="{FF2B5EF4-FFF2-40B4-BE49-F238E27FC236}">
                <a16:creationId xmlns:a16="http://schemas.microsoft.com/office/drawing/2014/main" id="{58345E6F-B6B9-9C80-7F87-1F2167CEDE5C}"/>
              </a:ext>
            </a:extLst>
          </p:cNvPr>
          <p:cNvSpPr txBox="1"/>
          <p:nvPr/>
        </p:nvSpPr>
        <p:spPr>
          <a:xfrm>
            <a:off x="2706189" y="5505142"/>
            <a:ext cx="9011194" cy="923330"/>
          </a:xfrm>
          <a:prstGeom prst="rect">
            <a:avLst/>
          </a:prstGeom>
          <a:noFill/>
        </p:spPr>
        <p:txBody>
          <a:bodyPr wrap="square">
            <a:spAutoFit/>
          </a:bodyPr>
          <a:lstStyle/>
          <a:p>
            <a:r>
              <a:rPr lang="en-US" dirty="0">
                <a:hlinkClick r:id="rId2"/>
              </a:rPr>
              <a:t>http://doerry.org/norbert/MarineElectricalPowerSystems/index.htm</a:t>
            </a:r>
            <a:endParaRPr lang="en-US" dirty="0"/>
          </a:p>
          <a:p>
            <a:r>
              <a:rPr lang="en-US" dirty="0"/>
              <a:t>© 2026 by Norbert Doerry</a:t>
            </a:r>
            <a:br>
              <a:rPr lang="en-US" dirty="0"/>
            </a:br>
            <a:r>
              <a:rPr lang="en-US" dirty="0"/>
              <a:t>This work is licensed via: CC BY 4.0   (https://creativecommons.org/)</a:t>
            </a:r>
          </a:p>
        </p:txBody>
      </p:sp>
      <p:pic>
        <p:nvPicPr>
          <p:cNvPr id="7" name="Picture 2">
            <a:extLst>
              <a:ext uri="{FF2B5EF4-FFF2-40B4-BE49-F238E27FC236}">
                <a16:creationId xmlns:a16="http://schemas.microsoft.com/office/drawing/2014/main" id="{E913044E-C0F4-BA34-07EE-457D300581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37359" y="5589416"/>
            <a:ext cx="766933" cy="730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44A2807-77D8-8DCF-8A1B-1B05995E5B91}"/>
              </a:ext>
            </a:extLst>
          </p:cNvPr>
          <p:cNvPicPr>
            <a:picLocks noChangeAspect="1"/>
          </p:cNvPicPr>
          <p:nvPr/>
        </p:nvPicPr>
        <p:blipFill>
          <a:blip r:embed="rId4"/>
          <a:stretch>
            <a:fillRect/>
          </a:stretch>
        </p:blipFill>
        <p:spPr>
          <a:xfrm>
            <a:off x="814143" y="5589416"/>
            <a:ext cx="766933" cy="766933"/>
          </a:xfrm>
          <a:prstGeom prst="rect">
            <a:avLst/>
          </a:prstGeom>
        </p:spPr>
      </p:pic>
    </p:spTree>
    <p:extLst>
      <p:ext uri="{BB962C8B-B14F-4D97-AF65-F5344CB8AC3E}">
        <p14:creationId xmlns:p14="http://schemas.microsoft.com/office/powerpoint/2010/main" val="367059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99E-63B5-E1D3-6321-FE8D4995DE0B}"/>
              </a:ext>
            </a:extLst>
          </p:cNvPr>
          <p:cNvSpPr>
            <a:spLocks noGrp="1"/>
          </p:cNvSpPr>
          <p:nvPr>
            <p:ph type="title"/>
          </p:nvPr>
        </p:nvSpPr>
        <p:spPr/>
        <p:txBody>
          <a:bodyPr/>
          <a:lstStyle/>
          <a:p>
            <a:r>
              <a:rPr lang="en-US" dirty="0"/>
              <a:t>Traditional mission priority load shedding</a:t>
            </a:r>
          </a:p>
        </p:txBody>
      </p:sp>
      <p:pic>
        <p:nvPicPr>
          <p:cNvPr id="8" name="Content Placeholder 7">
            <a:extLst>
              <a:ext uri="{FF2B5EF4-FFF2-40B4-BE49-F238E27FC236}">
                <a16:creationId xmlns:a16="http://schemas.microsoft.com/office/drawing/2014/main" id="{0077E774-CC85-AA6E-11A4-112DDEA0FE52}"/>
              </a:ext>
            </a:extLst>
          </p:cNvPr>
          <p:cNvPicPr>
            <a:picLocks noGrp="1" noChangeAspect="1"/>
          </p:cNvPicPr>
          <p:nvPr>
            <p:ph idx="1"/>
          </p:nvPr>
        </p:nvPicPr>
        <p:blipFill>
          <a:blip r:embed="rId2"/>
          <a:stretch>
            <a:fillRect/>
          </a:stretch>
        </p:blipFill>
        <p:spPr>
          <a:xfrm>
            <a:off x="1881784" y="1825625"/>
            <a:ext cx="8428431" cy="4351338"/>
          </a:xfrm>
          <a:prstGeom prst="rect">
            <a:avLst/>
          </a:prstGeom>
        </p:spPr>
      </p:pic>
      <p:sp>
        <p:nvSpPr>
          <p:cNvPr id="4" name="Date Placeholder 3">
            <a:extLst>
              <a:ext uri="{FF2B5EF4-FFF2-40B4-BE49-F238E27FC236}">
                <a16:creationId xmlns:a16="http://schemas.microsoft.com/office/drawing/2014/main" id="{000C6D01-7E8D-9780-A0E6-9DA1C2F7F586}"/>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27E049C7-DF90-86CA-E8CA-0B53CE848583}"/>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6E4FE2B0-3508-F7BA-618B-63DB08F84C91}"/>
              </a:ext>
            </a:extLst>
          </p:cNvPr>
          <p:cNvSpPr>
            <a:spLocks noGrp="1"/>
          </p:cNvSpPr>
          <p:nvPr>
            <p:ph type="sldNum" sz="quarter" idx="12"/>
          </p:nvPr>
        </p:nvSpPr>
        <p:spPr/>
        <p:txBody>
          <a:bodyPr/>
          <a:lstStyle/>
          <a:p>
            <a:fld id="{13E3B7D2-2C23-477A-B7E5-64419E75BE45}" type="slidenum">
              <a:rPr lang="en-US" smtClean="0"/>
              <a:t>10</a:t>
            </a:fld>
            <a:endParaRPr lang="en-US"/>
          </a:p>
        </p:txBody>
      </p:sp>
    </p:spTree>
    <p:extLst>
      <p:ext uri="{BB962C8B-B14F-4D97-AF65-F5344CB8AC3E}">
        <p14:creationId xmlns:p14="http://schemas.microsoft.com/office/powerpoint/2010/main" val="389528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AC18-5B2D-BB92-0AF5-5F2AC1830C72}"/>
              </a:ext>
            </a:extLst>
          </p:cNvPr>
          <p:cNvSpPr>
            <a:spLocks noGrp="1"/>
          </p:cNvSpPr>
          <p:nvPr>
            <p:ph type="title"/>
          </p:nvPr>
        </p:nvSpPr>
        <p:spPr/>
        <p:txBody>
          <a:bodyPr/>
          <a:lstStyle/>
          <a:p>
            <a:r>
              <a:rPr lang="en-US" dirty="0"/>
              <a:t>QOS and mission priority load shedding</a:t>
            </a:r>
          </a:p>
        </p:txBody>
      </p:sp>
      <p:pic>
        <p:nvPicPr>
          <p:cNvPr id="8" name="Content Placeholder 7">
            <a:extLst>
              <a:ext uri="{FF2B5EF4-FFF2-40B4-BE49-F238E27FC236}">
                <a16:creationId xmlns:a16="http://schemas.microsoft.com/office/drawing/2014/main" id="{C043D530-4A60-FBA0-3476-BE4EED68C6E5}"/>
              </a:ext>
            </a:extLst>
          </p:cNvPr>
          <p:cNvPicPr>
            <a:picLocks noGrp="1" noChangeAspect="1"/>
          </p:cNvPicPr>
          <p:nvPr>
            <p:ph idx="1"/>
          </p:nvPr>
        </p:nvPicPr>
        <p:blipFill>
          <a:blip r:embed="rId2"/>
          <a:stretch>
            <a:fillRect/>
          </a:stretch>
        </p:blipFill>
        <p:spPr>
          <a:xfrm>
            <a:off x="1885832" y="1825625"/>
            <a:ext cx="8420336" cy="4351338"/>
          </a:xfrm>
          <a:prstGeom prst="rect">
            <a:avLst/>
          </a:prstGeom>
        </p:spPr>
      </p:pic>
      <p:sp>
        <p:nvSpPr>
          <p:cNvPr id="4" name="Date Placeholder 3">
            <a:extLst>
              <a:ext uri="{FF2B5EF4-FFF2-40B4-BE49-F238E27FC236}">
                <a16:creationId xmlns:a16="http://schemas.microsoft.com/office/drawing/2014/main" id="{47EB4EA1-F142-8923-D562-35232AF342D7}"/>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2FCA9280-C9B5-09CD-B296-032443F90031}"/>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87717936-593A-9955-756F-972E15AFC8D0}"/>
              </a:ext>
            </a:extLst>
          </p:cNvPr>
          <p:cNvSpPr>
            <a:spLocks noGrp="1"/>
          </p:cNvSpPr>
          <p:nvPr>
            <p:ph type="sldNum" sz="quarter" idx="12"/>
          </p:nvPr>
        </p:nvSpPr>
        <p:spPr/>
        <p:txBody>
          <a:bodyPr/>
          <a:lstStyle/>
          <a:p>
            <a:fld id="{13E3B7D2-2C23-477A-B7E5-64419E75BE45}" type="slidenum">
              <a:rPr lang="en-US" smtClean="0"/>
              <a:t>11</a:t>
            </a:fld>
            <a:endParaRPr lang="en-US"/>
          </a:p>
        </p:txBody>
      </p:sp>
    </p:spTree>
    <p:extLst>
      <p:ext uri="{BB962C8B-B14F-4D97-AF65-F5344CB8AC3E}">
        <p14:creationId xmlns:p14="http://schemas.microsoft.com/office/powerpoint/2010/main" val="184859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42A9-2B1E-82B3-9247-6982C01968DF}"/>
              </a:ext>
            </a:extLst>
          </p:cNvPr>
          <p:cNvSpPr>
            <a:spLocks noGrp="1"/>
          </p:cNvSpPr>
          <p:nvPr>
            <p:ph type="title"/>
          </p:nvPr>
        </p:nvSpPr>
        <p:spPr/>
        <p:txBody>
          <a:bodyPr/>
          <a:lstStyle/>
          <a:p>
            <a:r>
              <a:rPr lang="en-US" dirty="0"/>
              <a:t>QOS and mission priority load shedding – one generator set online with energy storage</a:t>
            </a:r>
          </a:p>
        </p:txBody>
      </p:sp>
      <p:pic>
        <p:nvPicPr>
          <p:cNvPr id="8" name="Content Placeholder 7">
            <a:extLst>
              <a:ext uri="{FF2B5EF4-FFF2-40B4-BE49-F238E27FC236}">
                <a16:creationId xmlns:a16="http://schemas.microsoft.com/office/drawing/2014/main" id="{15FE9E89-8A83-8786-4C68-42C6F8610834}"/>
              </a:ext>
            </a:extLst>
          </p:cNvPr>
          <p:cNvPicPr>
            <a:picLocks noGrp="1" noChangeAspect="1"/>
          </p:cNvPicPr>
          <p:nvPr>
            <p:ph idx="1"/>
          </p:nvPr>
        </p:nvPicPr>
        <p:blipFill>
          <a:blip r:embed="rId2"/>
          <a:stretch>
            <a:fillRect/>
          </a:stretch>
        </p:blipFill>
        <p:spPr>
          <a:xfrm>
            <a:off x="3093092" y="1825625"/>
            <a:ext cx="6005815" cy="4351338"/>
          </a:xfrm>
          <a:prstGeom prst="rect">
            <a:avLst/>
          </a:prstGeom>
        </p:spPr>
      </p:pic>
      <p:sp>
        <p:nvSpPr>
          <p:cNvPr id="4" name="Date Placeholder 3">
            <a:extLst>
              <a:ext uri="{FF2B5EF4-FFF2-40B4-BE49-F238E27FC236}">
                <a16:creationId xmlns:a16="http://schemas.microsoft.com/office/drawing/2014/main" id="{9661A77D-EB9F-089D-8123-B90D6359C04A}"/>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15C258BE-B6D2-9A3C-CDF4-FBF306ED8789}"/>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4E624E67-FA12-535A-A662-0E0DF8089A72}"/>
              </a:ext>
            </a:extLst>
          </p:cNvPr>
          <p:cNvSpPr>
            <a:spLocks noGrp="1"/>
          </p:cNvSpPr>
          <p:nvPr>
            <p:ph type="sldNum" sz="quarter" idx="12"/>
          </p:nvPr>
        </p:nvSpPr>
        <p:spPr/>
        <p:txBody>
          <a:bodyPr/>
          <a:lstStyle/>
          <a:p>
            <a:fld id="{13E3B7D2-2C23-477A-B7E5-64419E75BE45}" type="slidenum">
              <a:rPr lang="en-US" smtClean="0"/>
              <a:t>12</a:t>
            </a:fld>
            <a:endParaRPr lang="en-US"/>
          </a:p>
        </p:txBody>
      </p:sp>
    </p:spTree>
    <p:extLst>
      <p:ext uri="{BB962C8B-B14F-4D97-AF65-F5344CB8AC3E}">
        <p14:creationId xmlns:p14="http://schemas.microsoft.com/office/powerpoint/2010/main" val="413065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1595-F960-4EA0-A82F-3B112CF85F15}"/>
              </a:ext>
            </a:extLst>
          </p:cNvPr>
          <p:cNvSpPr>
            <a:spLocks noGrp="1"/>
          </p:cNvSpPr>
          <p:nvPr>
            <p:ph type="title"/>
          </p:nvPr>
        </p:nvSpPr>
        <p:spPr/>
        <p:txBody>
          <a:bodyPr/>
          <a:lstStyle/>
          <a:p>
            <a:r>
              <a:rPr lang="en-US" dirty="0"/>
              <a:t>QOS and mission priority load shedding – adaptable mission priority</a:t>
            </a:r>
          </a:p>
        </p:txBody>
      </p:sp>
      <p:pic>
        <p:nvPicPr>
          <p:cNvPr id="8" name="Content Placeholder 7">
            <a:extLst>
              <a:ext uri="{FF2B5EF4-FFF2-40B4-BE49-F238E27FC236}">
                <a16:creationId xmlns:a16="http://schemas.microsoft.com/office/drawing/2014/main" id="{1FD1A7ED-9A86-177F-D8D1-6B292C7058A7}"/>
              </a:ext>
            </a:extLst>
          </p:cNvPr>
          <p:cNvPicPr>
            <a:picLocks noGrp="1" noChangeAspect="1"/>
          </p:cNvPicPr>
          <p:nvPr>
            <p:ph idx="1"/>
          </p:nvPr>
        </p:nvPicPr>
        <p:blipFill>
          <a:blip r:embed="rId2"/>
          <a:stretch>
            <a:fillRect/>
          </a:stretch>
        </p:blipFill>
        <p:spPr>
          <a:xfrm>
            <a:off x="2124360" y="1825625"/>
            <a:ext cx="7943280" cy="4351338"/>
          </a:xfrm>
          <a:prstGeom prst="rect">
            <a:avLst/>
          </a:prstGeom>
        </p:spPr>
      </p:pic>
      <p:sp>
        <p:nvSpPr>
          <p:cNvPr id="4" name="Date Placeholder 3">
            <a:extLst>
              <a:ext uri="{FF2B5EF4-FFF2-40B4-BE49-F238E27FC236}">
                <a16:creationId xmlns:a16="http://schemas.microsoft.com/office/drawing/2014/main" id="{06252017-1C61-49FB-82C6-293CC30AA9DC}"/>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47768044-7133-3CDB-A006-333C83D4007D}"/>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2565088D-6CF4-3887-C612-CE2DFE069E4C}"/>
              </a:ext>
            </a:extLst>
          </p:cNvPr>
          <p:cNvSpPr>
            <a:spLocks noGrp="1"/>
          </p:cNvSpPr>
          <p:nvPr>
            <p:ph type="sldNum" sz="quarter" idx="12"/>
          </p:nvPr>
        </p:nvSpPr>
        <p:spPr/>
        <p:txBody>
          <a:bodyPr/>
          <a:lstStyle/>
          <a:p>
            <a:fld id="{13E3B7D2-2C23-477A-B7E5-64419E75BE45}" type="slidenum">
              <a:rPr lang="en-US" smtClean="0"/>
              <a:t>13</a:t>
            </a:fld>
            <a:endParaRPr lang="en-US"/>
          </a:p>
        </p:txBody>
      </p:sp>
    </p:spTree>
    <p:extLst>
      <p:ext uri="{BB962C8B-B14F-4D97-AF65-F5344CB8AC3E}">
        <p14:creationId xmlns:p14="http://schemas.microsoft.com/office/powerpoint/2010/main" val="415580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015B-88B6-DBF9-7DD4-AAE620B03D0E}"/>
              </a:ext>
            </a:extLst>
          </p:cNvPr>
          <p:cNvSpPr>
            <a:spLocks noGrp="1"/>
          </p:cNvSpPr>
          <p:nvPr>
            <p:ph type="title"/>
          </p:nvPr>
        </p:nvSpPr>
        <p:spPr/>
        <p:txBody>
          <a:bodyPr/>
          <a:lstStyle/>
          <a:p>
            <a:r>
              <a:rPr lang="en-US" dirty="0"/>
              <a:t>Load shedding implementation</a:t>
            </a:r>
          </a:p>
        </p:txBody>
      </p:sp>
      <p:sp>
        <p:nvSpPr>
          <p:cNvPr id="4" name="Date Placeholder 3">
            <a:extLst>
              <a:ext uri="{FF2B5EF4-FFF2-40B4-BE49-F238E27FC236}">
                <a16:creationId xmlns:a16="http://schemas.microsoft.com/office/drawing/2014/main" id="{8165619B-BD9D-35BE-0372-DBC0BFAED955}"/>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1C287CEF-FBB6-D5CA-9C59-15070C11C5AB}"/>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802B12B9-4A91-0ED0-2E52-D04E4108EB42}"/>
              </a:ext>
            </a:extLst>
          </p:cNvPr>
          <p:cNvSpPr>
            <a:spLocks noGrp="1"/>
          </p:cNvSpPr>
          <p:nvPr>
            <p:ph type="sldNum" sz="quarter" idx="12"/>
          </p:nvPr>
        </p:nvSpPr>
        <p:spPr/>
        <p:txBody>
          <a:bodyPr/>
          <a:lstStyle/>
          <a:p>
            <a:fld id="{13E3B7D2-2C23-477A-B7E5-64419E75BE45}" type="slidenum">
              <a:rPr lang="en-US" smtClean="0"/>
              <a:t>14</a:t>
            </a:fld>
            <a:endParaRPr lang="en-US"/>
          </a:p>
        </p:txBody>
      </p:sp>
      <p:pic>
        <p:nvPicPr>
          <p:cNvPr id="8" name="Picture 7">
            <a:extLst>
              <a:ext uri="{FF2B5EF4-FFF2-40B4-BE49-F238E27FC236}">
                <a16:creationId xmlns:a16="http://schemas.microsoft.com/office/drawing/2014/main" id="{29FDAD42-E0AC-BBC9-F7AF-A55BE056464E}"/>
              </a:ext>
            </a:extLst>
          </p:cNvPr>
          <p:cNvPicPr>
            <a:picLocks noChangeAspect="1"/>
          </p:cNvPicPr>
          <p:nvPr/>
        </p:nvPicPr>
        <p:blipFill>
          <a:blip r:embed="rId2"/>
          <a:stretch>
            <a:fillRect/>
          </a:stretch>
        </p:blipFill>
        <p:spPr>
          <a:xfrm>
            <a:off x="555922" y="1590522"/>
            <a:ext cx="4412432" cy="1524884"/>
          </a:xfrm>
          <a:prstGeom prst="rect">
            <a:avLst/>
          </a:prstGeom>
        </p:spPr>
      </p:pic>
      <p:sp>
        <p:nvSpPr>
          <p:cNvPr id="9" name="TextBox 8">
            <a:extLst>
              <a:ext uri="{FF2B5EF4-FFF2-40B4-BE49-F238E27FC236}">
                <a16:creationId xmlns:a16="http://schemas.microsoft.com/office/drawing/2014/main" id="{10D0426C-B7FF-DEF4-231C-2AFF447A6757}"/>
              </a:ext>
            </a:extLst>
          </p:cNvPr>
          <p:cNvSpPr txBox="1"/>
          <p:nvPr/>
        </p:nvSpPr>
        <p:spPr>
          <a:xfrm>
            <a:off x="637005" y="3071098"/>
            <a:ext cx="4250266" cy="369332"/>
          </a:xfrm>
          <a:prstGeom prst="rect">
            <a:avLst/>
          </a:prstGeom>
          <a:noFill/>
        </p:spPr>
        <p:txBody>
          <a:bodyPr wrap="none" rtlCol="0">
            <a:spAutoFit/>
          </a:bodyPr>
          <a:lstStyle/>
          <a:p>
            <a:r>
              <a:rPr lang="en-US" dirty="0"/>
              <a:t>Traditional mission priority load shedding</a:t>
            </a:r>
          </a:p>
        </p:txBody>
      </p:sp>
      <p:pic>
        <p:nvPicPr>
          <p:cNvPr id="11" name="Picture 10">
            <a:extLst>
              <a:ext uri="{FF2B5EF4-FFF2-40B4-BE49-F238E27FC236}">
                <a16:creationId xmlns:a16="http://schemas.microsoft.com/office/drawing/2014/main" id="{0AE3BCC9-106B-6C03-3D92-E1B2DBA45E04}"/>
              </a:ext>
            </a:extLst>
          </p:cNvPr>
          <p:cNvPicPr>
            <a:picLocks noChangeAspect="1"/>
          </p:cNvPicPr>
          <p:nvPr/>
        </p:nvPicPr>
        <p:blipFill>
          <a:blip r:embed="rId3"/>
          <a:stretch>
            <a:fillRect/>
          </a:stretch>
        </p:blipFill>
        <p:spPr>
          <a:xfrm>
            <a:off x="5935980" y="1280652"/>
            <a:ext cx="5711190" cy="1834754"/>
          </a:xfrm>
          <a:prstGeom prst="rect">
            <a:avLst/>
          </a:prstGeom>
        </p:spPr>
      </p:pic>
      <p:sp>
        <p:nvSpPr>
          <p:cNvPr id="12" name="TextBox 11">
            <a:extLst>
              <a:ext uri="{FF2B5EF4-FFF2-40B4-BE49-F238E27FC236}">
                <a16:creationId xmlns:a16="http://schemas.microsoft.com/office/drawing/2014/main" id="{356B20C3-DD7B-F10C-A1F6-6F85AF44F277}"/>
              </a:ext>
            </a:extLst>
          </p:cNvPr>
          <p:cNvSpPr txBox="1"/>
          <p:nvPr/>
        </p:nvSpPr>
        <p:spPr>
          <a:xfrm>
            <a:off x="5383530" y="3059668"/>
            <a:ext cx="6678816" cy="369332"/>
          </a:xfrm>
          <a:prstGeom prst="rect">
            <a:avLst/>
          </a:prstGeom>
          <a:noFill/>
        </p:spPr>
        <p:txBody>
          <a:bodyPr wrap="none" rtlCol="0">
            <a:spAutoFit/>
          </a:bodyPr>
          <a:lstStyle/>
          <a:p>
            <a:r>
              <a:rPr lang="en-US" dirty="0"/>
              <a:t>Traditional mission priority load shedding with QOS load shedding</a:t>
            </a:r>
          </a:p>
        </p:txBody>
      </p:sp>
      <p:pic>
        <p:nvPicPr>
          <p:cNvPr id="14" name="Picture 13">
            <a:extLst>
              <a:ext uri="{FF2B5EF4-FFF2-40B4-BE49-F238E27FC236}">
                <a16:creationId xmlns:a16="http://schemas.microsoft.com/office/drawing/2014/main" id="{3D98F64B-1479-76F3-A682-B0F339DF51E3}"/>
              </a:ext>
            </a:extLst>
          </p:cNvPr>
          <p:cNvPicPr>
            <a:picLocks noChangeAspect="1"/>
          </p:cNvPicPr>
          <p:nvPr/>
        </p:nvPicPr>
        <p:blipFill>
          <a:blip r:embed="rId4"/>
          <a:stretch>
            <a:fillRect/>
          </a:stretch>
        </p:blipFill>
        <p:spPr>
          <a:xfrm>
            <a:off x="4301490" y="3925832"/>
            <a:ext cx="4031642" cy="1651516"/>
          </a:xfrm>
          <a:prstGeom prst="rect">
            <a:avLst/>
          </a:prstGeom>
        </p:spPr>
      </p:pic>
      <p:sp>
        <p:nvSpPr>
          <p:cNvPr id="15" name="TextBox 14">
            <a:extLst>
              <a:ext uri="{FF2B5EF4-FFF2-40B4-BE49-F238E27FC236}">
                <a16:creationId xmlns:a16="http://schemas.microsoft.com/office/drawing/2014/main" id="{4AAB8B42-6454-0EC1-ACF9-5F0D9344CECE}"/>
              </a:ext>
            </a:extLst>
          </p:cNvPr>
          <p:cNvSpPr txBox="1"/>
          <p:nvPr/>
        </p:nvSpPr>
        <p:spPr>
          <a:xfrm>
            <a:off x="4358078" y="5577348"/>
            <a:ext cx="3491084" cy="369332"/>
          </a:xfrm>
          <a:prstGeom prst="rect">
            <a:avLst/>
          </a:prstGeom>
          <a:noFill/>
        </p:spPr>
        <p:txBody>
          <a:bodyPr wrap="none" rtlCol="0">
            <a:spAutoFit/>
          </a:bodyPr>
          <a:lstStyle/>
          <a:p>
            <a:r>
              <a:rPr lang="en-US" dirty="0"/>
              <a:t>Controlled breaker load shedding</a:t>
            </a:r>
          </a:p>
        </p:txBody>
      </p:sp>
    </p:spTree>
    <p:extLst>
      <p:ext uri="{BB962C8B-B14F-4D97-AF65-F5344CB8AC3E}">
        <p14:creationId xmlns:p14="http://schemas.microsoft.com/office/powerpoint/2010/main" val="390871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E37A-1703-6FB9-2575-109AAB2D8426}"/>
              </a:ext>
            </a:extLst>
          </p:cNvPr>
          <p:cNvSpPr>
            <a:spLocks noGrp="1"/>
          </p:cNvSpPr>
          <p:nvPr>
            <p:ph type="title"/>
          </p:nvPr>
        </p:nvSpPr>
        <p:spPr/>
        <p:txBody>
          <a:bodyPr/>
          <a:lstStyle/>
          <a:p>
            <a:r>
              <a:rPr lang="en-US" dirty="0"/>
              <a:t>Essential Questions</a:t>
            </a:r>
          </a:p>
        </p:txBody>
      </p:sp>
      <p:graphicFrame>
        <p:nvGraphicFramePr>
          <p:cNvPr id="6" name="Content Placeholder 5">
            <a:extLst>
              <a:ext uri="{FF2B5EF4-FFF2-40B4-BE49-F238E27FC236}">
                <a16:creationId xmlns:a16="http://schemas.microsoft.com/office/drawing/2014/main" id="{59DB4A07-2102-4C2B-A526-8C77D69B2590}"/>
              </a:ext>
            </a:extLst>
          </p:cNvPr>
          <p:cNvGraphicFramePr>
            <a:graphicFrameLocks noGrp="1"/>
          </p:cNvGraphicFramePr>
          <p:nvPr>
            <p:ph idx="1"/>
            <p:extLst>
              <p:ext uri="{D42A27DB-BD31-4B8C-83A1-F6EECF244321}">
                <p14:modId xmlns:p14="http://schemas.microsoft.com/office/powerpoint/2010/main" val="1535806862"/>
              </p:ext>
            </p:extLst>
          </p:nvPr>
        </p:nvGraphicFramePr>
        <p:xfrm>
          <a:off x="1245870" y="1690688"/>
          <a:ext cx="10107930" cy="1889760"/>
        </p:xfrm>
        <a:graphic>
          <a:graphicData uri="http://schemas.openxmlformats.org/drawingml/2006/table">
            <a:tbl>
              <a:tblPr/>
              <a:tblGrid>
                <a:gridCol w="7429500">
                  <a:extLst>
                    <a:ext uri="{9D8B030D-6E8A-4147-A177-3AD203B41FA5}">
                      <a16:colId xmlns:a16="http://schemas.microsoft.com/office/drawing/2014/main" val="136993684"/>
                    </a:ext>
                  </a:extLst>
                </a:gridCol>
                <a:gridCol w="2678430">
                  <a:extLst>
                    <a:ext uri="{9D8B030D-6E8A-4147-A177-3AD203B41FA5}">
                      <a16:colId xmlns:a16="http://schemas.microsoft.com/office/drawing/2014/main" val="3524295997"/>
                    </a:ext>
                  </a:extLst>
                </a:gridCol>
              </a:tblGrid>
              <a:tr h="0">
                <a:tc>
                  <a:txBody>
                    <a:bodyPr/>
                    <a:lstStyle/>
                    <a:p>
                      <a:pPr>
                        <a:buNone/>
                      </a:pPr>
                      <a:r>
                        <a:rPr lang="en-US" sz="2000" kern="1200" dirty="0">
                          <a:solidFill>
                            <a:schemeClr val="tx1"/>
                          </a:solidFill>
                          <a:latin typeface="+mn-lt"/>
                          <a:ea typeface="+mn-ea"/>
                          <a:cs typeface="+mn-cs"/>
                        </a:rPr>
                        <a:t>What is load shedding and why is it done?</a:t>
                      </a:r>
                    </a:p>
                  </a:txBody>
                  <a:tcPr anchor="ctr">
                    <a:lnL>
                      <a:noFill/>
                    </a:lnL>
                    <a:lnR>
                      <a:noFill/>
                    </a:lnR>
                    <a:lnT>
                      <a:noFill/>
                    </a:lnT>
                    <a:lnB>
                      <a:noFill/>
                    </a:lnB>
                    <a:noFill/>
                  </a:tcPr>
                </a:tc>
                <a:tc>
                  <a:txBody>
                    <a:bodyPr/>
                    <a:lstStyle/>
                    <a:p>
                      <a:pPr>
                        <a:buNone/>
                      </a:pPr>
                      <a:r>
                        <a:rPr lang="en-US" sz="2000" kern="1200" dirty="0">
                          <a:solidFill>
                            <a:schemeClr val="tx1"/>
                          </a:solidFill>
                          <a:latin typeface="+mn-lt"/>
                          <a:ea typeface="+mn-ea"/>
                          <a:cs typeface="+mn-cs"/>
                        </a:rPr>
                        <a:t>Understand</a:t>
                      </a:r>
                    </a:p>
                  </a:txBody>
                  <a:tcPr anchor="ctr">
                    <a:lnL>
                      <a:noFill/>
                    </a:lnL>
                    <a:lnR>
                      <a:noFill/>
                    </a:lnR>
                    <a:lnT>
                      <a:noFill/>
                    </a:lnT>
                    <a:lnB>
                      <a:noFill/>
                    </a:lnB>
                    <a:noFill/>
                  </a:tcPr>
                </a:tc>
                <a:extLst>
                  <a:ext uri="{0D108BD9-81ED-4DB2-BD59-A6C34878D82A}">
                    <a16:rowId xmlns:a16="http://schemas.microsoft.com/office/drawing/2014/main" val="4027165676"/>
                  </a:ext>
                </a:extLst>
              </a:tr>
              <a:tr h="0">
                <a:tc>
                  <a:txBody>
                    <a:bodyPr/>
                    <a:lstStyle/>
                    <a:p>
                      <a:pPr>
                        <a:buNone/>
                      </a:pPr>
                      <a:r>
                        <a:rPr lang="en-US" sz="2000" kern="1200" dirty="0">
                          <a:solidFill>
                            <a:schemeClr val="tx1"/>
                          </a:solidFill>
                          <a:latin typeface="+mn-lt"/>
                          <a:ea typeface="+mn-ea"/>
                          <a:cs typeface="+mn-cs"/>
                        </a:rPr>
                        <a:t>What are QOS Load Shedding and Mission Priority Load Shedding?</a:t>
                      </a:r>
                      <a:endParaRPr lang="en-US" sz="2000" dirty="0"/>
                    </a:p>
                  </a:txBody>
                  <a:tcPr anchor="ctr">
                    <a:lnL>
                      <a:noFill/>
                    </a:lnL>
                    <a:lnR>
                      <a:noFill/>
                    </a:lnR>
                    <a:lnT>
                      <a:noFill/>
                    </a:lnT>
                    <a:lnB>
                      <a:noFill/>
                    </a:lnB>
                    <a:noFill/>
                  </a:tcPr>
                </a:tc>
                <a:tc>
                  <a:txBody>
                    <a:bodyPr/>
                    <a:lstStyle/>
                    <a:p>
                      <a:pPr>
                        <a:buNone/>
                      </a:pPr>
                      <a:r>
                        <a:rPr lang="en-US" sz="2000" kern="1200" dirty="0">
                          <a:solidFill>
                            <a:schemeClr val="tx1"/>
                          </a:solidFill>
                          <a:latin typeface="+mn-lt"/>
                          <a:ea typeface="+mn-ea"/>
                          <a:cs typeface="+mn-cs"/>
                        </a:rPr>
                        <a:t>Remember</a:t>
                      </a:r>
                    </a:p>
                  </a:txBody>
                  <a:tcPr anchor="ctr">
                    <a:lnL>
                      <a:noFill/>
                    </a:lnL>
                    <a:lnR>
                      <a:noFill/>
                    </a:lnR>
                    <a:lnT>
                      <a:noFill/>
                    </a:lnT>
                    <a:lnB>
                      <a:noFill/>
                    </a:lnB>
                    <a:noFill/>
                  </a:tcPr>
                </a:tc>
                <a:extLst>
                  <a:ext uri="{0D108BD9-81ED-4DB2-BD59-A6C34878D82A}">
                    <a16:rowId xmlns:a16="http://schemas.microsoft.com/office/drawing/2014/main" val="446766427"/>
                  </a:ext>
                </a:extLst>
              </a:tr>
              <a:tr h="0">
                <a:tc>
                  <a:txBody>
                    <a:bodyPr/>
                    <a:lstStyle/>
                    <a:p>
                      <a:pPr>
                        <a:buNone/>
                      </a:pPr>
                      <a:r>
                        <a:rPr lang="en-US" sz="2000" kern="1200" dirty="0">
                          <a:solidFill>
                            <a:schemeClr val="tx1"/>
                          </a:solidFill>
                          <a:latin typeface="+mn-lt"/>
                          <a:ea typeface="+mn-ea"/>
                          <a:cs typeface="+mn-cs"/>
                        </a:rPr>
                        <a:t>What are Emergency Loads, Vital Loads, Semi-Vital Loads, Non-Vital  Loads?</a:t>
                      </a:r>
                      <a:endParaRPr lang="en-US" sz="2000" dirty="0"/>
                    </a:p>
                  </a:txBody>
                  <a:tcPr anchor="ctr">
                    <a:lnL>
                      <a:noFill/>
                    </a:lnL>
                    <a:lnR>
                      <a:noFill/>
                    </a:lnR>
                    <a:lnT>
                      <a:noFill/>
                    </a:lnT>
                    <a:lnB>
                      <a:noFill/>
                    </a:lnB>
                    <a:noFill/>
                  </a:tcPr>
                </a:tc>
                <a:tc>
                  <a:txBody>
                    <a:bodyPr/>
                    <a:lstStyle/>
                    <a:p>
                      <a:pPr>
                        <a:buNone/>
                      </a:pPr>
                      <a:r>
                        <a:rPr lang="en-US" sz="2000" dirty="0"/>
                        <a:t>Remember</a:t>
                      </a:r>
                    </a:p>
                  </a:txBody>
                  <a:tcPr anchor="ctr">
                    <a:lnL>
                      <a:noFill/>
                    </a:lnL>
                    <a:lnR>
                      <a:noFill/>
                    </a:lnR>
                    <a:lnT>
                      <a:noFill/>
                    </a:lnT>
                    <a:lnB>
                      <a:noFill/>
                    </a:lnB>
                    <a:noFill/>
                  </a:tcPr>
                </a:tc>
                <a:extLst>
                  <a:ext uri="{0D108BD9-81ED-4DB2-BD59-A6C34878D82A}">
                    <a16:rowId xmlns:a16="http://schemas.microsoft.com/office/drawing/2014/main" val="2066778763"/>
                  </a:ext>
                </a:extLst>
              </a:tr>
              <a:tr h="0">
                <a:tc>
                  <a:txBody>
                    <a:bodyPr/>
                    <a:lstStyle/>
                    <a:p>
                      <a:pPr>
                        <a:buNone/>
                      </a:pPr>
                      <a:r>
                        <a:rPr lang="en-US" sz="2000" kern="1200" dirty="0">
                          <a:solidFill>
                            <a:schemeClr val="tx1"/>
                          </a:solidFill>
                          <a:latin typeface="+mn-lt"/>
                          <a:ea typeface="+mn-ea"/>
                          <a:cs typeface="+mn-cs"/>
                        </a:rPr>
                        <a:t>How is load </a:t>
                      </a:r>
                      <a:r>
                        <a:rPr lang="en-US" sz="2000" kern="1200">
                          <a:solidFill>
                            <a:schemeClr val="tx1"/>
                          </a:solidFill>
                          <a:latin typeface="+mn-lt"/>
                          <a:ea typeface="+mn-ea"/>
                          <a:cs typeface="+mn-cs"/>
                        </a:rPr>
                        <a:t>shedding implemented?</a:t>
                      </a:r>
                      <a:r>
                        <a:rPr lang="en-US" sz="2000" kern="1200" dirty="0">
                          <a:solidFill>
                            <a:schemeClr val="tx1"/>
                          </a:solidFill>
                          <a:latin typeface="+mn-lt"/>
                          <a:ea typeface="+mn-ea"/>
                          <a:cs typeface="+mn-cs"/>
                        </a:rPr>
                        <a:t>	</a:t>
                      </a:r>
                    </a:p>
                  </a:txBody>
                  <a:tcPr anchor="ctr">
                    <a:lnL>
                      <a:noFill/>
                    </a:lnL>
                    <a:lnR>
                      <a:noFill/>
                    </a:lnR>
                    <a:lnT>
                      <a:noFill/>
                    </a:lnT>
                    <a:lnB>
                      <a:noFill/>
                    </a:lnB>
                    <a:noFill/>
                  </a:tcPr>
                </a:tc>
                <a:tc>
                  <a:txBody>
                    <a:bodyPr/>
                    <a:lstStyle/>
                    <a:p>
                      <a:pPr>
                        <a:buNone/>
                      </a:pPr>
                      <a:r>
                        <a:rPr lang="en-US" sz="2000" dirty="0"/>
                        <a:t>Understand</a:t>
                      </a:r>
                    </a:p>
                  </a:txBody>
                  <a:tcPr anchor="ctr">
                    <a:lnL>
                      <a:noFill/>
                    </a:lnL>
                    <a:lnR>
                      <a:noFill/>
                    </a:lnR>
                    <a:lnT>
                      <a:noFill/>
                    </a:lnT>
                    <a:lnB>
                      <a:noFill/>
                    </a:lnB>
                    <a:noFill/>
                  </a:tcPr>
                </a:tc>
                <a:extLst>
                  <a:ext uri="{0D108BD9-81ED-4DB2-BD59-A6C34878D82A}">
                    <a16:rowId xmlns:a16="http://schemas.microsoft.com/office/drawing/2014/main" val="2480842452"/>
                  </a:ext>
                </a:extLst>
              </a:tr>
            </a:tbl>
          </a:graphicData>
        </a:graphic>
      </p:graphicFrame>
      <p:sp>
        <p:nvSpPr>
          <p:cNvPr id="3" name="Slide Number Placeholder 2">
            <a:extLst>
              <a:ext uri="{FF2B5EF4-FFF2-40B4-BE49-F238E27FC236}">
                <a16:creationId xmlns:a16="http://schemas.microsoft.com/office/drawing/2014/main" id="{C52BF393-A538-5620-3A16-5A6CAA075A6D}"/>
              </a:ext>
            </a:extLst>
          </p:cNvPr>
          <p:cNvSpPr>
            <a:spLocks noGrp="1"/>
          </p:cNvSpPr>
          <p:nvPr>
            <p:ph type="sldNum" sz="quarter" idx="12"/>
          </p:nvPr>
        </p:nvSpPr>
        <p:spPr/>
        <p:txBody>
          <a:bodyPr/>
          <a:lstStyle/>
          <a:p>
            <a:fld id="{13E3B7D2-2C23-477A-B7E5-64419E75BE45}" type="slidenum">
              <a:rPr lang="en-US" smtClean="0"/>
              <a:t>2</a:t>
            </a:fld>
            <a:endParaRPr lang="en-US"/>
          </a:p>
        </p:txBody>
      </p:sp>
      <p:sp>
        <p:nvSpPr>
          <p:cNvPr id="5" name="Footer Placeholder 4">
            <a:extLst>
              <a:ext uri="{FF2B5EF4-FFF2-40B4-BE49-F238E27FC236}">
                <a16:creationId xmlns:a16="http://schemas.microsoft.com/office/drawing/2014/main" id="{2187911A-2B07-5A3B-E5D2-AB7AF0E4D199}"/>
              </a:ext>
            </a:extLst>
          </p:cNvPr>
          <p:cNvSpPr>
            <a:spLocks noGrp="1"/>
          </p:cNvSpPr>
          <p:nvPr>
            <p:ph type="ftr" sz="quarter" idx="11"/>
          </p:nvPr>
        </p:nvSpPr>
        <p:spPr/>
        <p:txBody>
          <a:bodyPr/>
          <a:lstStyle/>
          <a:p>
            <a:r>
              <a:rPr lang="en-US" dirty="0"/>
              <a:t>© 2026 by Norbert Doerry                                                                                  This work is licensed via: CC BY 4.0</a:t>
            </a:r>
          </a:p>
        </p:txBody>
      </p:sp>
      <p:sp>
        <p:nvSpPr>
          <p:cNvPr id="7" name="Date Placeholder 6">
            <a:extLst>
              <a:ext uri="{FF2B5EF4-FFF2-40B4-BE49-F238E27FC236}">
                <a16:creationId xmlns:a16="http://schemas.microsoft.com/office/drawing/2014/main" id="{142EC987-552B-0FFD-E1AD-4D23888FAAFC}"/>
              </a:ext>
            </a:extLst>
          </p:cNvPr>
          <p:cNvSpPr>
            <a:spLocks noGrp="1"/>
          </p:cNvSpPr>
          <p:nvPr>
            <p:ph type="dt" sz="half" idx="10"/>
          </p:nvPr>
        </p:nvSpPr>
        <p:spPr/>
        <p:txBody>
          <a:bodyPr/>
          <a:lstStyle/>
          <a:p>
            <a:r>
              <a:rPr lang="en-US"/>
              <a:t>2/52026</a:t>
            </a:r>
            <a:endParaRPr lang="en-US" dirty="0"/>
          </a:p>
        </p:txBody>
      </p:sp>
    </p:spTree>
    <p:extLst>
      <p:ext uri="{BB962C8B-B14F-4D97-AF65-F5344CB8AC3E}">
        <p14:creationId xmlns:p14="http://schemas.microsoft.com/office/powerpoint/2010/main" val="282900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DEF0-76D0-8093-D6EC-9425A89E2288}"/>
              </a:ext>
            </a:extLst>
          </p:cNvPr>
          <p:cNvSpPr>
            <a:spLocks noGrp="1"/>
          </p:cNvSpPr>
          <p:nvPr>
            <p:ph type="title"/>
          </p:nvPr>
        </p:nvSpPr>
        <p:spPr/>
        <p:txBody>
          <a:bodyPr/>
          <a:lstStyle/>
          <a:p>
            <a:r>
              <a:rPr lang="en-US" dirty="0"/>
              <a:t>Load Shedding</a:t>
            </a:r>
          </a:p>
        </p:txBody>
      </p:sp>
      <p:sp>
        <p:nvSpPr>
          <p:cNvPr id="3" name="Content Placeholder 2">
            <a:extLst>
              <a:ext uri="{FF2B5EF4-FFF2-40B4-BE49-F238E27FC236}">
                <a16:creationId xmlns:a16="http://schemas.microsoft.com/office/drawing/2014/main" id="{64247DF1-CE43-B3A9-E361-1FA573BC60EC}"/>
              </a:ext>
            </a:extLst>
          </p:cNvPr>
          <p:cNvSpPr>
            <a:spLocks noGrp="1"/>
          </p:cNvSpPr>
          <p:nvPr>
            <p:ph idx="1"/>
          </p:nvPr>
        </p:nvSpPr>
        <p:spPr>
          <a:xfrm>
            <a:off x="838200" y="1690688"/>
            <a:ext cx="10515600" cy="4665662"/>
          </a:xfrm>
        </p:spPr>
        <p:txBody>
          <a:bodyPr>
            <a:normAutofit fontScale="70000" lnSpcReduction="20000"/>
          </a:bodyPr>
          <a:lstStyle/>
          <a:p>
            <a:r>
              <a:rPr lang="en-US" dirty="0"/>
              <a:t>Under normal conditions, sufficient power is generated to serve all online loads.</a:t>
            </a:r>
          </a:p>
          <a:p>
            <a:pPr lvl="1"/>
            <a:r>
              <a:rPr lang="en-US" dirty="0"/>
              <a:t>Load shedding is reserved for abnormal situations.</a:t>
            </a:r>
          </a:p>
          <a:p>
            <a:r>
              <a:rPr lang="en-US" dirty="0"/>
              <a:t>Occasionally, power system may not have sufficient online generation to serve all online loads.</a:t>
            </a:r>
          </a:p>
          <a:p>
            <a:pPr lvl="1"/>
            <a:r>
              <a:rPr lang="en-US" dirty="0"/>
              <a:t>Due to Equipment failure or circuit protection.</a:t>
            </a:r>
          </a:p>
          <a:p>
            <a:pPr lvl="1"/>
            <a:r>
              <a:rPr lang="en-US" dirty="0"/>
              <a:t>May be ship-wide or restricted to a portion of the distribution system.</a:t>
            </a:r>
          </a:p>
          <a:p>
            <a:r>
              <a:rPr lang="en-US" dirty="0"/>
              <a:t>Insufficiency of generation must be corrected quickly.</a:t>
            </a:r>
          </a:p>
          <a:p>
            <a:pPr lvl="1"/>
            <a:r>
              <a:rPr lang="en-US" dirty="0"/>
              <a:t>Generators can tolerate overloads for only a short period of time.</a:t>
            </a:r>
          </a:p>
          <a:p>
            <a:pPr lvl="1"/>
            <a:r>
              <a:rPr lang="en-US" dirty="0"/>
              <a:t>Eventually generators will slow down, causing a decrease in frequency.</a:t>
            </a:r>
          </a:p>
          <a:p>
            <a:pPr lvl="1"/>
            <a:r>
              <a:rPr lang="en-US" dirty="0"/>
              <a:t>Once frequency falls below a specified value, a generator will trip offline.</a:t>
            </a:r>
          </a:p>
          <a:p>
            <a:pPr lvl="1"/>
            <a:r>
              <a:rPr lang="en-US" dirty="0"/>
              <a:t>Power electronic converters typically current limit when overloaded, then shuts down.</a:t>
            </a:r>
          </a:p>
          <a:p>
            <a:r>
              <a:rPr lang="en-US" dirty="0"/>
              <a:t>Load shedding forcibly removes sufficient load so that the online generation capacity is greater than the remaining load.</a:t>
            </a:r>
          </a:p>
          <a:p>
            <a:pPr lvl="1"/>
            <a:r>
              <a:rPr lang="en-US" dirty="0"/>
              <a:t>Loads are shed while a standby generator set is brought online.</a:t>
            </a:r>
          </a:p>
          <a:p>
            <a:pPr lvl="1"/>
            <a:r>
              <a:rPr lang="en-US" dirty="0"/>
              <a:t>Power is restored to shed loads when sufficient generation capacity is online.</a:t>
            </a:r>
          </a:p>
          <a:p>
            <a:r>
              <a:rPr lang="en-US" dirty="0"/>
              <a:t>Energy storage with sufficient energy and power capacity may reduce the number of loads shed.</a:t>
            </a:r>
          </a:p>
        </p:txBody>
      </p:sp>
      <p:sp>
        <p:nvSpPr>
          <p:cNvPr id="4" name="Date Placeholder 3">
            <a:extLst>
              <a:ext uri="{FF2B5EF4-FFF2-40B4-BE49-F238E27FC236}">
                <a16:creationId xmlns:a16="http://schemas.microsoft.com/office/drawing/2014/main" id="{8CE59C1E-934C-D4CD-1CC9-CE453C44500D}"/>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66A54030-06DD-D7F4-71A3-FBE7C2B1A945}"/>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628AB081-98C9-9365-B6DF-7A44458CB002}"/>
              </a:ext>
            </a:extLst>
          </p:cNvPr>
          <p:cNvSpPr>
            <a:spLocks noGrp="1"/>
          </p:cNvSpPr>
          <p:nvPr>
            <p:ph type="sldNum" sz="quarter" idx="12"/>
          </p:nvPr>
        </p:nvSpPr>
        <p:spPr/>
        <p:txBody>
          <a:bodyPr/>
          <a:lstStyle/>
          <a:p>
            <a:fld id="{13E3B7D2-2C23-477A-B7E5-64419E75BE45}" type="slidenum">
              <a:rPr lang="en-US" smtClean="0"/>
              <a:t>3</a:t>
            </a:fld>
            <a:endParaRPr lang="en-US"/>
          </a:p>
        </p:txBody>
      </p:sp>
    </p:spTree>
    <p:extLst>
      <p:ext uri="{BB962C8B-B14F-4D97-AF65-F5344CB8AC3E}">
        <p14:creationId xmlns:p14="http://schemas.microsoft.com/office/powerpoint/2010/main" val="294124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3D0D-0A92-8820-4817-618F389655D8}"/>
              </a:ext>
            </a:extLst>
          </p:cNvPr>
          <p:cNvSpPr>
            <a:spLocks noGrp="1"/>
          </p:cNvSpPr>
          <p:nvPr>
            <p:ph type="title"/>
          </p:nvPr>
        </p:nvSpPr>
        <p:spPr/>
        <p:txBody>
          <a:bodyPr/>
          <a:lstStyle/>
          <a:p>
            <a:r>
              <a:rPr lang="en-US" dirty="0"/>
              <a:t>Mission Priority Load Shedding</a:t>
            </a:r>
          </a:p>
        </p:txBody>
      </p:sp>
      <p:sp>
        <p:nvSpPr>
          <p:cNvPr id="3" name="Content Placeholder 2">
            <a:extLst>
              <a:ext uri="{FF2B5EF4-FFF2-40B4-BE49-F238E27FC236}">
                <a16:creationId xmlns:a16="http://schemas.microsoft.com/office/drawing/2014/main" id="{5ACB01BA-0D92-7CE0-A0C4-1DCAE57664D3}"/>
              </a:ext>
            </a:extLst>
          </p:cNvPr>
          <p:cNvSpPr>
            <a:spLocks noGrp="1"/>
          </p:cNvSpPr>
          <p:nvPr>
            <p:ph idx="1"/>
          </p:nvPr>
        </p:nvSpPr>
        <p:spPr/>
        <p:txBody>
          <a:bodyPr>
            <a:normAutofit fontScale="77500" lnSpcReduction="20000"/>
          </a:bodyPr>
          <a:lstStyle/>
          <a:p>
            <a:r>
              <a:rPr lang="en-US" dirty="0"/>
              <a:t>Historically, load shedding has been implemented in one or more stages based on the priority of loads meeting the ship’s mission.</a:t>
            </a:r>
          </a:p>
          <a:p>
            <a:r>
              <a:rPr lang="en-US" dirty="0"/>
              <a:t>Common load shedding stages are based on assigning loads to specific categories:</a:t>
            </a:r>
          </a:p>
          <a:p>
            <a:pPr lvl="1"/>
            <a:r>
              <a:rPr lang="en-US" dirty="0"/>
              <a:t>Non-vital – shed in the first stage; loads that do not contribute to the ship’s missions.</a:t>
            </a:r>
          </a:p>
          <a:p>
            <a:pPr lvl="1"/>
            <a:r>
              <a:rPr lang="en-US" dirty="0"/>
              <a:t>Semi-vital – shed in the second stage; loads that contribute to the ship’s mission but can be shed without losing a basic level of capability.</a:t>
            </a:r>
          </a:p>
          <a:p>
            <a:pPr lvl="1"/>
            <a:r>
              <a:rPr lang="en-US" dirty="0"/>
              <a:t>Vital – not shed at all; includes emergency loads and most mission critical equipment.  Emergency loads are defined in 46 CFR Chapter I subchapter J part 112, subpart 112.15 for commercial ships and DPC 310-1 for naval ships.</a:t>
            </a:r>
          </a:p>
          <a:p>
            <a:r>
              <a:rPr lang="en-US" dirty="0"/>
              <a:t>Modern controls enable dynamic assignment of loads to mission priority load shedding stages based on the operational condition.  </a:t>
            </a:r>
          </a:p>
          <a:p>
            <a:pPr lvl="1"/>
            <a:r>
              <a:rPr lang="en-US" dirty="0"/>
              <a:t>More than three load shedding stages may be defined.</a:t>
            </a:r>
          </a:p>
          <a:p>
            <a:r>
              <a:rPr lang="en-US" dirty="0"/>
              <a:t>In ships with an Integrated Power System (IPS), unless in restricted maneuvering, or operating at very load speeds, sufficient propulsion power can usually be shed to preclude having to shed other loads.</a:t>
            </a:r>
          </a:p>
        </p:txBody>
      </p:sp>
      <p:sp>
        <p:nvSpPr>
          <p:cNvPr id="4" name="Date Placeholder 3">
            <a:extLst>
              <a:ext uri="{FF2B5EF4-FFF2-40B4-BE49-F238E27FC236}">
                <a16:creationId xmlns:a16="http://schemas.microsoft.com/office/drawing/2014/main" id="{C102A5F6-CBFE-F70B-624A-6D0FAE827D1A}"/>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30D5547E-FB05-5FB8-339E-AF8E419A682E}"/>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5EF6E137-09CB-430D-80E7-9797809105CC}"/>
              </a:ext>
            </a:extLst>
          </p:cNvPr>
          <p:cNvSpPr>
            <a:spLocks noGrp="1"/>
          </p:cNvSpPr>
          <p:nvPr>
            <p:ph type="sldNum" sz="quarter" idx="12"/>
          </p:nvPr>
        </p:nvSpPr>
        <p:spPr/>
        <p:txBody>
          <a:bodyPr/>
          <a:lstStyle/>
          <a:p>
            <a:fld id="{13E3B7D2-2C23-477A-B7E5-64419E75BE45}" type="slidenum">
              <a:rPr lang="en-US" smtClean="0"/>
              <a:t>4</a:t>
            </a:fld>
            <a:endParaRPr lang="en-US"/>
          </a:p>
        </p:txBody>
      </p:sp>
    </p:spTree>
    <p:extLst>
      <p:ext uri="{BB962C8B-B14F-4D97-AF65-F5344CB8AC3E}">
        <p14:creationId xmlns:p14="http://schemas.microsoft.com/office/powerpoint/2010/main" val="298503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FEAE-0F0F-B35C-DCE5-11512B340AE0}"/>
              </a:ext>
            </a:extLst>
          </p:cNvPr>
          <p:cNvSpPr>
            <a:spLocks noGrp="1"/>
          </p:cNvSpPr>
          <p:nvPr>
            <p:ph type="title"/>
          </p:nvPr>
        </p:nvSpPr>
        <p:spPr/>
        <p:txBody>
          <a:bodyPr/>
          <a:lstStyle/>
          <a:p>
            <a:r>
              <a:rPr lang="en-US" dirty="0"/>
              <a:t>Quality of Service Load Shedding</a:t>
            </a:r>
          </a:p>
        </p:txBody>
      </p:sp>
      <p:sp>
        <p:nvSpPr>
          <p:cNvPr id="3" name="Content Placeholder 2">
            <a:extLst>
              <a:ext uri="{FF2B5EF4-FFF2-40B4-BE49-F238E27FC236}">
                <a16:creationId xmlns:a16="http://schemas.microsoft.com/office/drawing/2014/main" id="{953411D9-B03B-1C2A-A827-866FAD94B466}"/>
              </a:ext>
            </a:extLst>
          </p:cNvPr>
          <p:cNvSpPr>
            <a:spLocks noGrp="1"/>
          </p:cNvSpPr>
          <p:nvPr>
            <p:ph idx="1"/>
          </p:nvPr>
        </p:nvSpPr>
        <p:spPr>
          <a:xfrm>
            <a:off x="640080" y="1825625"/>
            <a:ext cx="10713720" cy="4351338"/>
          </a:xfrm>
        </p:spPr>
        <p:txBody>
          <a:bodyPr>
            <a:normAutofit/>
          </a:bodyPr>
          <a:lstStyle/>
          <a:p>
            <a:r>
              <a:rPr lang="en-US" dirty="0"/>
              <a:t>With modern controls, it may be possible to shed sufficient long-term interrupt loads without a service interruption as long as power is restored to these loads within the generator start time (t2).</a:t>
            </a:r>
          </a:p>
          <a:p>
            <a:pPr lvl="1"/>
            <a:r>
              <a:rPr lang="en-US" dirty="0"/>
              <a:t>If shedding long-term interrupt is not sufficient, then low mission priority short-term interrupt and uninterruptible loads are also shed.</a:t>
            </a:r>
          </a:p>
          <a:p>
            <a:r>
              <a:rPr lang="en-US" dirty="0"/>
              <a:t>Strategy is to base load shedding on QOS until approaching time t2 when load shedding switches to mission priority load shedding.</a:t>
            </a:r>
          </a:p>
          <a:p>
            <a:pPr lvl="1"/>
            <a:r>
              <a:rPr lang="en-US" dirty="0"/>
              <a:t>Lower mission priority loads that are short-term interrupt or uninterruptible are shed.</a:t>
            </a:r>
          </a:p>
          <a:p>
            <a:pPr lvl="1"/>
            <a:r>
              <a:rPr lang="en-US" dirty="0"/>
              <a:t>Power to higher mission priority loads that are also long-term interrupt loads are restored.</a:t>
            </a:r>
          </a:p>
        </p:txBody>
      </p:sp>
      <p:sp>
        <p:nvSpPr>
          <p:cNvPr id="4" name="Date Placeholder 3">
            <a:extLst>
              <a:ext uri="{FF2B5EF4-FFF2-40B4-BE49-F238E27FC236}">
                <a16:creationId xmlns:a16="http://schemas.microsoft.com/office/drawing/2014/main" id="{7061ED5C-D873-13D8-250C-1B9E408D4DBC}"/>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DD161036-9FB4-D2CD-5054-3CEA5A1FC593}"/>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A936EFA6-064B-16CF-B02E-062864694BD3}"/>
              </a:ext>
            </a:extLst>
          </p:cNvPr>
          <p:cNvSpPr>
            <a:spLocks noGrp="1"/>
          </p:cNvSpPr>
          <p:nvPr>
            <p:ph type="sldNum" sz="quarter" idx="12"/>
          </p:nvPr>
        </p:nvSpPr>
        <p:spPr/>
        <p:txBody>
          <a:bodyPr/>
          <a:lstStyle/>
          <a:p>
            <a:fld id="{13E3B7D2-2C23-477A-B7E5-64419E75BE45}" type="slidenum">
              <a:rPr lang="en-US" smtClean="0"/>
              <a:t>5</a:t>
            </a:fld>
            <a:endParaRPr lang="en-US"/>
          </a:p>
        </p:txBody>
      </p:sp>
    </p:spTree>
    <p:extLst>
      <p:ext uri="{BB962C8B-B14F-4D97-AF65-F5344CB8AC3E}">
        <p14:creationId xmlns:p14="http://schemas.microsoft.com/office/powerpoint/2010/main" val="420780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E522-4EA2-872D-6BA3-59AE287C50C1}"/>
              </a:ext>
            </a:extLst>
          </p:cNvPr>
          <p:cNvSpPr>
            <a:spLocks noGrp="1"/>
          </p:cNvSpPr>
          <p:nvPr>
            <p:ph type="title"/>
          </p:nvPr>
        </p:nvSpPr>
        <p:spPr/>
        <p:txBody>
          <a:bodyPr/>
          <a:lstStyle/>
          <a:p>
            <a:r>
              <a:rPr lang="en-US" dirty="0"/>
              <a:t>QOS load shedding – without energy storage</a:t>
            </a:r>
          </a:p>
        </p:txBody>
      </p:sp>
      <p:sp>
        <p:nvSpPr>
          <p:cNvPr id="4" name="Date Placeholder 3">
            <a:extLst>
              <a:ext uri="{FF2B5EF4-FFF2-40B4-BE49-F238E27FC236}">
                <a16:creationId xmlns:a16="http://schemas.microsoft.com/office/drawing/2014/main" id="{9ACD9D32-013F-FD56-1E2D-FC6F09EB7928}"/>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C752466F-4A7A-C19D-9283-22F021043658}"/>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16D53E90-B2D9-8AB5-2475-811E3C10043E}"/>
              </a:ext>
            </a:extLst>
          </p:cNvPr>
          <p:cNvSpPr>
            <a:spLocks noGrp="1"/>
          </p:cNvSpPr>
          <p:nvPr>
            <p:ph type="sldNum" sz="quarter" idx="12"/>
          </p:nvPr>
        </p:nvSpPr>
        <p:spPr/>
        <p:txBody>
          <a:bodyPr/>
          <a:lstStyle/>
          <a:p>
            <a:fld id="{13E3B7D2-2C23-477A-B7E5-64419E75BE45}" type="slidenum">
              <a:rPr lang="en-US" smtClean="0"/>
              <a:t>6</a:t>
            </a:fld>
            <a:endParaRPr lang="en-US"/>
          </a:p>
        </p:txBody>
      </p:sp>
      <p:pic>
        <p:nvPicPr>
          <p:cNvPr id="8" name="Picture 7">
            <a:extLst>
              <a:ext uri="{FF2B5EF4-FFF2-40B4-BE49-F238E27FC236}">
                <a16:creationId xmlns:a16="http://schemas.microsoft.com/office/drawing/2014/main" id="{60F8CA93-9916-7060-0992-18D3320C0D55}"/>
              </a:ext>
            </a:extLst>
          </p:cNvPr>
          <p:cNvPicPr>
            <a:picLocks noChangeAspect="1"/>
          </p:cNvPicPr>
          <p:nvPr/>
        </p:nvPicPr>
        <p:blipFill>
          <a:blip r:embed="rId2"/>
          <a:stretch>
            <a:fillRect/>
          </a:stretch>
        </p:blipFill>
        <p:spPr>
          <a:xfrm>
            <a:off x="1610086" y="1690688"/>
            <a:ext cx="8468907" cy="4305901"/>
          </a:xfrm>
          <a:prstGeom prst="rect">
            <a:avLst/>
          </a:prstGeom>
        </p:spPr>
      </p:pic>
    </p:spTree>
    <p:extLst>
      <p:ext uri="{BB962C8B-B14F-4D97-AF65-F5344CB8AC3E}">
        <p14:creationId xmlns:p14="http://schemas.microsoft.com/office/powerpoint/2010/main" val="415851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653C-1AAA-F3DD-A6CF-EE8871942B8D}"/>
              </a:ext>
            </a:extLst>
          </p:cNvPr>
          <p:cNvSpPr>
            <a:spLocks noGrp="1"/>
          </p:cNvSpPr>
          <p:nvPr>
            <p:ph type="title"/>
          </p:nvPr>
        </p:nvSpPr>
        <p:spPr/>
        <p:txBody>
          <a:bodyPr/>
          <a:lstStyle/>
          <a:p>
            <a:r>
              <a:rPr lang="en-US" dirty="0"/>
              <a:t>QOS load shedding – with energy storage</a:t>
            </a:r>
          </a:p>
        </p:txBody>
      </p:sp>
      <p:pic>
        <p:nvPicPr>
          <p:cNvPr id="8" name="Content Placeholder 7">
            <a:extLst>
              <a:ext uri="{FF2B5EF4-FFF2-40B4-BE49-F238E27FC236}">
                <a16:creationId xmlns:a16="http://schemas.microsoft.com/office/drawing/2014/main" id="{C5B27A4E-F28D-DB69-638E-6A30840E010E}"/>
              </a:ext>
            </a:extLst>
          </p:cNvPr>
          <p:cNvPicPr>
            <a:picLocks noGrp="1" noChangeAspect="1"/>
          </p:cNvPicPr>
          <p:nvPr>
            <p:ph idx="1"/>
          </p:nvPr>
        </p:nvPicPr>
        <p:blipFill>
          <a:blip r:embed="rId2"/>
          <a:stretch>
            <a:fillRect/>
          </a:stretch>
        </p:blipFill>
        <p:spPr>
          <a:xfrm>
            <a:off x="2467209" y="1825625"/>
            <a:ext cx="7257581" cy="4351338"/>
          </a:xfrm>
          <a:prstGeom prst="rect">
            <a:avLst/>
          </a:prstGeom>
        </p:spPr>
      </p:pic>
      <p:sp>
        <p:nvSpPr>
          <p:cNvPr id="4" name="Date Placeholder 3">
            <a:extLst>
              <a:ext uri="{FF2B5EF4-FFF2-40B4-BE49-F238E27FC236}">
                <a16:creationId xmlns:a16="http://schemas.microsoft.com/office/drawing/2014/main" id="{D144A561-093C-210C-27FB-867DD1AEF309}"/>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4350AFB3-D512-0C1F-1C58-1F31E36306D7}"/>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D94ECC16-E5A4-ACE7-58E1-7E53930D45EC}"/>
              </a:ext>
            </a:extLst>
          </p:cNvPr>
          <p:cNvSpPr>
            <a:spLocks noGrp="1"/>
          </p:cNvSpPr>
          <p:nvPr>
            <p:ph type="sldNum" sz="quarter" idx="12"/>
          </p:nvPr>
        </p:nvSpPr>
        <p:spPr/>
        <p:txBody>
          <a:bodyPr/>
          <a:lstStyle/>
          <a:p>
            <a:fld id="{13E3B7D2-2C23-477A-B7E5-64419E75BE45}" type="slidenum">
              <a:rPr lang="en-US" smtClean="0"/>
              <a:t>7</a:t>
            </a:fld>
            <a:endParaRPr lang="en-US"/>
          </a:p>
        </p:txBody>
      </p:sp>
    </p:spTree>
    <p:extLst>
      <p:ext uri="{BB962C8B-B14F-4D97-AF65-F5344CB8AC3E}">
        <p14:creationId xmlns:p14="http://schemas.microsoft.com/office/powerpoint/2010/main" val="37633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5825-F50B-3A77-403F-CE8BBED134A0}"/>
              </a:ext>
            </a:extLst>
          </p:cNvPr>
          <p:cNvSpPr>
            <a:spLocks noGrp="1"/>
          </p:cNvSpPr>
          <p:nvPr>
            <p:ph type="title"/>
          </p:nvPr>
        </p:nvSpPr>
        <p:spPr/>
        <p:txBody>
          <a:bodyPr/>
          <a:lstStyle/>
          <a:p>
            <a:r>
              <a:rPr lang="en-US" dirty="0"/>
              <a:t>QOS load shedding – one generator set online with energy storage</a:t>
            </a:r>
          </a:p>
        </p:txBody>
      </p:sp>
      <p:sp>
        <p:nvSpPr>
          <p:cNvPr id="4" name="Date Placeholder 3">
            <a:extLst>
              <a:ext uri="{FF2B5EF4-FFF2-40B4-BE49-F238E27FC236}">
                <a16:creationId xmlns:a16="http://schemas.microsoft.com/office/drawing/2014/main" id="{D6951E70-DE6F-F5EE-87F9-8A9A777BAFCF}"/>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FB295F89-6DE7-1BC2-6A1D-808CA45DAC69}"/>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481F8069-9FD2-B033-853B-13403AEA2778}"/>
              </a:ext>
            </a:extLst>
          </p:cNvPr>
          <p:cNvSpPr>
            <a:spLocks noGrp="1"/>
          </p:cNvSpPr>
          <p:nvPr>
            <p:ph type="sldNum" sz="quarter" idx="12"/>
          </p:nvPr>
        </p:nvSpPr>
        <p:spPr/>
        <p:txBody>
          <a:bodyPr/>
          <a:lstStyle/>
          <a:p>
            <a:fld id="{13E3B7D2-2C23-477A-B7E5-64419E75BE45}" type="slidenum">
              <a:rPr lang="en-US" smtClean="0"/>
              <a:t>8</a:t>
            </a:fld>
            <a:endParaRPr lang="en-US"/>
          </a:p>
        </p:txBody>
      </p:sp>
      <p:pic>
        <p:nvPicPr>
          <p:cNvPr id="8" name="Picture 7">
            <a:extLst>
              <a:ext uri="{FF2B5EF4-FFF2-40B4-BE49-F238E27FC236}">
                <a16:creationId xmlns:a16="http://schemas.microsoft.com/office/drawing/2014/main" id="{94A4D9FC-2084-B7B3-A4EA-2A2E66B959FC}"/>
              </a:ext>
            </a:extLst>
          </p:cNvPr>
          <p:cNvPicPr>
            <a:picLocks noChangeAspect="1"/>
          </p:cNvPicPr>
          <p:nvPr/>
        </p:nvPicPr>
        <p:blipFill>
          <a:blip r:embed="rId2"/>
          <a:stretch>
            <a:fillRect/>
          </a:stretch>
        </p:blipFill>
        <p:spPr>
          <a:xfrm>
            <a:off x="3268980" y="1690688"/>
            <a:ext cx="5992918" cy="4562148"/>
          </a:xfrm>
          <a:prstGeom prst="rect">
            <a:avLst/>
          </a:prstGeom>
        </p:spPr>
      </p:pic>
    </p:spTree>
    <p:extLst>
      <p:ext uri="{BB962C8B-B14F-4D97-AF65-F5344CB8AC3E}">
        <p14:creationId xmlns:p14="http://schemas.microsoft.com/office/powerpoint/2010/main" val="19953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55C5-564C-415A-3BCA-869AF8A1D599}"/>
              </a:ext>
            </a:extLst>
          </p:cNvPr>
          <p:cNvSpPr>
            <a:spLocks noGrp="1"/>
          </p:cNvSpPr>
          <p:nvPr>
            <p:ph type="title"/>
          </p:nvPr>
        </p:nvSpPr>
        <p:spPr/>
        <p:txBody>
          <a:bodyPr/>
          <a:lstStyle/>
          <a:p>
            <a:r>
              <a:rPr lang="en-US" dirty="0"/>
              <a:t>QOS load shedding – large and small generator set with energy storage</a:t>
            </a:r>
          </a:p>
        </p:txBody>
      </p:sp>
      <p:pic>
        <p:nvPicPr>
          <p:cNvPr id="8" name="Content Placeholder 7">
            <a:extLst>
              <a:ext uri="{FF2B5EF4-FFF2-40B4-BE49-F238E27FC236}">
                <a16:creationId xmlns:a16="http://schemas.microsoft.com/office/drawing/2014/main" id="{095277ED-4EF6-6661-E54F-955721F1B858}"/>
              </a:ext>
            </a:extLst>
          </p:cNvPr>
          <p:cNvPicPr>
            <a:picLocks noGrp="1" noChangeAspect="1"/>
          </p:cNvPicPr>
          <p:nvPr>
            <p:ph idx="1"/>
          </p:nvPr>
        </p:nvPicPr>
        <p:blipFill>
          <a:blip r:embed="rId2"/>
          <a:stretch>
            <a:fillRect/>
          </a:stretch>
        </p:blipFill>
        <p:spPr>
          <a:xfrm>
            <a:off x="2601505" y="1825625"/>
            <a:ext cx="6988990" cy="4351338"/>
          </a:xfrm>
          <a:prstGeom prst="rect">
            <a:avLst/>
          </a:prstGeom>
        </p:spPr>
      </p:pic>
      <p:sp>
        <p:nvSpPr>
          <p:cNvPr id="4" name="Date Placeholder 3">
            <a:extLst>
              <a:ext uri="{FF2B5EF4-FFF2-40B4-BE49-F238E27FC236}">
                <a16:creationId xmlns:a16="http://schemas.microsoft.com/office/drawing/2014/main" id="{0B2000DD-6531-EAD6-4F6F-75B526E10A9F}"/>
              </a:ext>
            </a:extLst>
          </p:cNvPr>
          <p:cNvSpPr>
            <a:spLocks noGrp="1"/>
          </p:cNvSpPr>
          <p:nvPr>
            <p:ph type="dt" sz="half" idx="10"/>
          </p:nvPr>
        </p:nvSpPr>
        <p:spPr/>
        <p:txBody>
          <a:bodyPr/>
          <a:lstStyle/>
          <a:p>
            <a:r>
              <a:rPr lang="en-US"/>
              <a:t>2/52026</a:t>
            </a:r>
          </a:p>
        </p:txBody>
      </p:sp>
      <p:sp>
        <p:nvSpPr>
          <p:cNvPr id="5" name="Footer Placeholder 4">
            <a:extLst>
              <a:ext uri="{FF2B5EF4-FFF2-40B4-BE49-F238E27FC236}">
                <a16:creationId xmlns:a16="http://schemas.microsoft.com/office/drawing/2014/main" id="{4CF1C30C-A3F2-1A46-1EF7-627FECB9CF0F}"/>
              </a:ext>
            </a:extLst>
          </p:cNvPr>
          <p:cNvSpPr>
            <a:spLocks noGrp="1"/>
          </p:cNvSpPr>
          <p:nvPr>
            <p:ph type="ftr" sz="quarter" idx="11"/>
          </p:nvPr>
        </p:nvSpPr>
        <p:spPr/>
        <p:txBody>
          <a:bodyPr/>
          <a:lstStyle/>
          <a:p>
            <a:r>
              <a:rPr lang="en-US"/>
              <a:t>© 2026 by Norbert Doerry                                                                                  This work is licensed via: CC BY 4.0</a:t>
            </a:r>
          </a:p>
        </p:txBody>
      </p:sp>
      <p:sp>
        <p:nvSpPr>
          <p:cNvPr id="6" name="Slide Number Placeholder 5">
            <a:extLst>
              <a:ext uri="{FF2B5EF4-FFF2-40B4-BE49-F238E27FC236}">
                <a16:creationId xmlns:a16="http://schemas.microsoft.com/office/drawing/2014/main" id="{279BE9BD-EB83-F63E-222E-0CCC47A85515}"/>
              </a:ext>
            </a:extLst>
          </p:cNvPr>
          <p:cNvSpPr>
            <a:spLocks noGrp="1"/>
          </p:cNvSpPr>
          <p:nvPr>
            <p:ph type="sldNum" sz="quarter" idx="12"/>
          </p:nvPr>
        </p:nvSpPr>
        <p:spPr/>
        <p:txBody>
          <a:bodyPr/>
          <a:lstStyle/>
          <a:p>
            <a:fld id="{13E3B7D2-2C23-477A-B7E5-64419E75BE45}" type="slidenum">
              <a:rPr lang="en-US" smtClean="0"/>
              <a:t>9</a:t>
            </a:fld>
            <a:endParaRPr lang="en-US"/>
          </a:p>
        </p:txBody>
      </p:sp>
    </p:spTree>
    <p:extLst>
      <p:ext uri="{BB962C8B-B14F-4D97-AF65-F5344CB8AC3E}">
        <p14:creationId xmlns:p14="http://schemas.microsoft.com/office/powerpoint/2010/main" val="35190154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7840</TotalTime>
  <Words>887</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1_Office Theme</vt:lpstr>
      <vt:lpstr>Load Management Shipboard Power System Fundamentals  Revision of 5 February 2026</vt:lpstr>
      <vt:lpstr>Essential Questions</vt:lpstr>
      <vt:lpstr>Load Shedding</vt:lpstr>
      <vt:lpstr>Mission Priority Load Shedding</vt:lpstr>
      <vt:lpstr>Quality of Service Load Shedding</vt:lpstr>
      <vt:lpstr>QOS load shedding – without energy storage</vt:lpstr>
      <vt:lpstr>QOS load shedding – with energy storage</vt:lpstr>
      <vt:lpstr>QOS load shedding – one generator set online with energy storage</vt:lpstr>
      <vt:lpstr>QOS load shedding – large and small generator set with energy storage</vt:lpstr>
      <vt:lpstr>Traditional mission priority load shedding</vt:lpstr>
      <vt:lpstr>QOS and mission priority load shedding</vt:lpstr>
      <vt:lpstr>QOS and mission priority load shedding – one generator set online with energy storage</vt:lpstr>
      <vt:lpstr>QOS and mission priority load shedding – adaptable mission priority</vt:lpstr>
      <vt:lpstr>Load shedding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Management</dc:title>
  <dc:creator>Norbert Doerry</dc:creator>
  <cp:lastModifiedBy>Norbert Doerry</cp:lastModifiedBy>
  <cp:revision>128</cp:revision>
  <dcterms:created xsi:type="dcterms:W3CDTF">2025-04-03T12:58:23Z</dcterms:created>
  <dcterms:modified xsi:type="dcterms:W3CDTF">2026-02-05T20:12:31Z</dcterms:modified>
</cp:coreProperties>
</file>